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59675" cy="1069181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772F"/>
    <a:srgbClr val="843C0C"/>
    <a:srgbClr val="FFC000"/>
    <a:srgbClr val="A5A5A5"/>
    <a:srgbClr val="70AD47"/>
    <a:srgbClr val="000000"/>
    <a:srgbClr val="5B9BD5"/>
    <a:srgbClr val="FFFFFF"/>
    <a:srgbClr val="FF0000"/>
    <a:srgbClr val="FF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>
        <p:scale>
          <a:sx n="200" d="100"/>
          <a:sy n="200" d="100"/>
        </p:scale>
        <p:origin x="-1902" y="-844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6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8E8B27B-02BA-46FB-B115-9F4262F6F8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52870B-2080-4EF5-A963-F58516ABDB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0D268-BC93-4133-B9B1-C36C4CB330A2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552A742-1AA2-49AA-8EDE-02902B7178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57FB6F4-F75D-440D-B18C-6714844167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4FA62-454F-4AC3-9449-AF4F9677CD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6613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42546-5367-4864-AC6C-827A8A2A186E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3DBCF-16A2-4A05-80C5-55C069B1F3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73957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ESPUNA International - 01/01/2022 AU 30/06/2022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CONFIDENTIEL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0C6-2A37-4DC2-A108-9FAEC165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7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ESPUNA International - 01/01/2022 AU 30/06/2022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CONFIDENTIEL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0C6-2A37-4DC2-A108-9FAEC165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70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ESPUNA International - 01/01/2022 AU 30/06/2022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CONFIDENTIEL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0C6-2A37-4DC2-A108-9FAEC165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61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ESPUNA International - 01/01/2022 AU 30/06/2022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CONFIDENTIEL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0C6-2A37-4DC2-A108-9FAEC165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99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ESPUNA International - 01/01/2022 AU 30/06/2022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CONFIDENTIEL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0C6-2A37-4DC2-A108-9FAEC165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20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ESPUNA International - 01/01/2022 AU 30/06/2022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CONFIDENTIEL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0C6-2A37-4DC2-A108-9FAEC165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08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ESPUNA International - 01/01/2022 AU 30/06/2022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CONFIDENTIEL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0C6-2A37-4DC2-A108-9FAEC165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02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ESPUNA International - 01/01/2022 AU 30/06/2022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CONFIDENTIEL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0C6-2A37-4DC2-A108-9FAEC165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57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ESPUNA International - 01/01/2022 AU 30/06/2022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CONFIDENTIEL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0C6-2A37-4DC2-A108-9FAEC165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73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ESPUNA International - 01/01/2022 AU 30/06/2022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CONFIDENTIEL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0C6-2A37-4DC2-A108-9FAEC165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58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ESPUNA International - 01/01/2022 AU 30/06/2022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CONFIDENTIEL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0C6-2A37-4DC2-A108-9FAEC165D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32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7800" y="569242"/>
            <a:ext cx="720090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800" y="2846200"/>
            <a:ext cx="720090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95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fr-FR"/>
              <a:t>ESPUNA International - 01/01/2022 AU 30/06/2022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fr-FR"/>
              <a:t>CONFIDENTIEL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819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46870C6-2A37-4DC2-A108-9FAEC165DF8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232B2CD-DCD5-4C8E-A866-66EC46F9B0E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675" y="9566269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66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espuna.f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ntact@espuna.fr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 29">
            <a:extLst>
              <a:ext uri="{FF2B5EF4-FFF2-40B4-BE49-F238E27FC236}">
                <a16:creationId xmlns:a16="http://schemas.microsoft.com/office/drawing/2014/main" id="{640D89A5-4490-4012-A495-B64E3132F8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375"/>
          <a:stretch/>
        </p:blipFill>
        <p:spPr>
          <a:xfrm rot="162978" flipH="1">
            <a:off x="-23796" y="1647228"/>
            <a:ext cx="4787418" cy="6203763"/>
          </a:xfrm>
          <a:prstGeom prst="rect">
            <a:avLst/>
          </a:prstGeom>
        </p:spPr>
      </p:pic>
      <p:sp>
        <p:nvSpPr>
          <p:cNvPr id="10" name="Titre 9">
            <a:extLst>
              <a:ext uri="{FF2B5EF4-FFF2-40B4-BE49-F238E27FC236}">
                <a16:creationId xmlns:a16="http://schemas.microsoft.com/office/drawing/2014/main" id="{47B9145A-5FAC-4552-BC73-8F8E7CEDF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828" y="2345786"/>
            <a:ext cx="7200900" cy="603832"/>
          </a:xfrm>
        </p:spPr>
        <p:txBody>
          <a:bodyPr>
            <a:normAutofit/>
          </a:bodyPr>
          <a:lstStyle/>
          <a:p>
            <a:pPr algn="ctr"/>
            <a:r>
              <a:rPr lang="fr-FR" sz="2000" dirty="0"/>
              <a:t>Imprimer à l’échelle 100%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735DC47-41AE-4A95-9C13-F2F9FC8BC1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0949" y="195221"/>
            <a:ext cx="3007681" cy="1472727"/>
          </a:xfrm>
          <a:prstGeom prst="rect">
            <a:avLst/>
          </a:prstGeom>
        </p:spPr>
      </p:pic>
      <p:sp>
        <p:nvSpPr>
          <p:cNvPr id="18" name="Espace réservé du pied de page 17">
            <a:extLst>
              <a:ext uri="{FF2B5EF4-FFF2-40B4-BE49-F238E27FC236}">
                <a16:creationId xmlns:a16="http://schemas.microsoft.com/office/drawing/2014/main" id="{D73B0C70-FBDD-4F09-84A2-889A4B24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9" name="Espace réservé du numéro de diapositive 18">
            <a:extLst>
              <a:ext uri="{FF2B5EF4-FFF2-40B4-BE49-F238E27FC236}">
                <a16:creationId xmlns:a16="http://schemas.microsoft.com/office/drawing/2014/main" id="{E6EBABCC-03AF-4594-AFF3-0877158DA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0" name="Espace réservé de la date 19">
            <a:extLst>
              <a:ext uri="{FF2B5EF4-FFF2-40B4-BE49-F238E27FC236}">
                <a16:creationId xmlns:a16="http://schemas.microsoft.com/office/drawing/2014/main" id="{E7BA6875-FA7E-4830-ABDD-9CF7BF8C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2C09F34D-0E2F-4549-8F08-8E623D26E1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1098" y="3618735"/>
            <a:ext cx="5669757" cy="755967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4B85CB4F-5EF1-450A-8F99-A2CCE33FCC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86147" y="-855955"/>
            <a:ext cx="2988754" cy="4474690"/>
          </a:xfrm>
          <a:prstGeom prst="rect">
            <a:avLst/>
          </a:prstGeom>
        </p:spPr>
      </p:pic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8DE70FBA-9BEC-46B1-9435-DBE674BD6A98}"/>
              </a:ext>
            </a:extLst>
          </p:cNvPr>
          <p:cNvCxnSpPr>
            <a:cxnSpLocks/>
          </p:cNvCxnSpPr>
          <p:nvPr/>
        </p:nvCxnSpPr>
        <p:spPr>
          <a:xfrm>
            <a:off x="3765935" y="3599816"/>
            <a:ext cx="0" cy="4290060"/>
          </a:xfrm>
          <a:prstGeom prst="line">
            <a:avLst/>
          </a:prstGeom>
          <a:ln w="38100">
            <a:solidFill>
              <a:srgbClr val="5B9BD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19E5DC62-605F-43FE-B731-68E61E73D421}"/>
              </a:ext>
            </a:extLst>
          </p:cNvPr>
          <p:cNvCxnSpPr>
            <a:cxnSpLocks/>
          </p:cNvCxnSpPr>
          <p:nvPr/>
        </p:nvCxnSpPr>
        <p:spPr>
          <a:xfrm>
            <a:off x="4124229" y="3599338"/>
            <a:ext cx="0" cy="429006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A8BA2F1-BE05-4F69-A853-7666572DA277}"/>
              </a:ext>
            </a:extLst>
          </p:cNvPr>
          <p:cNvCxnSpPr>
            <a:cxnSpLocks/>
          </p:cNvCxnSpPr>
          <p:nvPr/>
        </p:nvCxnSpPr>
        <p:spPr>
          <a:xfrm>
            <a:off x="4486364" y="3604578"/>
            <a:ext cx="0" cy="4290060"/>
          </a:xfrm>
          <a:prstGeom prst="line">
            <a:avLst/>
          </a:prstGeom>
          <a:ln w="38100">
            <a:solidFill>
              <a:srgbClr val="70AD4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07D24FF-E2F4-4F41-81C8-ED20B0464D44}"/>
              </a:ext>
            </a:extLst>
          </p:cNvPr>
          <p:cNvCxnSpPr>
            <a:cxnSpLocks/>
          </p:cNvCxnSpPr>
          <p:nvPr/>
        </p:nvCxnSpPr>
        <p:spPr>
          <a:xfrm>
            <a:off x="4844339" y="3604578"/>
            <a:ext cx="0" cy="429006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E52BE36F-B108-4C68-BC82-A29AE717423B}"/>
              </a:ext>
            </a:extLst>
          </p:cNvPr>
          <p:cNvCxnSpPr>
            <a:cxnSpLocks/>
          </p:cNvCxnSpPr>
          <p:nvPr/>
        </p:nvCxnSpPr>
        <p:spPr>
          <a:xfrm>
            <a:off x="5203914" y="3604578"/>
            <a:ext cx="0" cy="429006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9B0CE070-94F2-4100-88BF-450678043D55}"/>
              </a:ext>
            </a:extLst>
          </p:cNvPr>
          <p:cNvCxnSpPr>
            <a:cxnSpLocks/>
          </p:cNvCxnSpPr>
          <p:nvPr/>
        </p:nvCxnSpPr>
        <p:spPr>
          <a:xfrm>
            <a:off x="5565861" y="3604578"/>
            <a:ext cx="0" cy="4290060"/>
          </a:xfrm>
          <a:prstGeom prst="line">
            <a:avLst/>
          </a:prstGeom>
          <a:ln w="38100">
            <a:solidFill>
              <a:srgbClr val="843C0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0933874E-7E35-4A59-A77B-8A8BF85E7A5A}"/>
              </a:ext>
            </a:extLst>
          </p:cNvPr>
          <p:cNvCxnSpPr>
            <a:cxnSpLocks/>
          </p:cNvCxnSpPr>
          <p:nvPr/>
        </p:nvCxnSpPr>
        <p:spPr>
          <a:xfrm>
            <a:off x="5927809" y="3604578"/>
            <a:ext cx="0" cy="429006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6C9E36B2-6BF4-47E2-843B-60911C444E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138723"/>
              </p:ext>
            </p:extLst>
          </p:nvPr>
        </p:nvGraphicFramePr>
        <p:xfrm>
          <a:off x="3743990" y="7183267"/>
          <a:ext cx="2520000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04369127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84832690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08593948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62389413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037509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4353861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1964827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3C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8156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2XS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5B9BD5">
                            <a:tint val="66000"/>
                            <a:satMod val="160000"/>
                          </a:srgbClr>
                        </a:gs>
                        <a:gs pos="50000">
                          <a:srgbClr val="5B9BD5">
                            <a:tint val="44500"/>
                            <a:satMod val="160000"/>
                          </a:srgbClr>
                        </a:gs>
                        <a:gs pos="100000">
                          <a:srgbClr val="5B9BD5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XS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70AD47">
                            <a:tint val="66000"/>
                            <a:satMod val="160000"/>
                          </a:srgbClr>
                        </a:gs>
                        <a:gs pos="50000">
                          <a:srgbClr val="70AD47">
                            <a:tint val="44500"/>
                            <a:satMod val="160000"/>
                          </a:srgbClr>
                        </a:gs>
                        <a:gs pos="100000">
                          <a:srgbClr val="70AD47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A5A5A5">
                            <a:tint val="66000"/>
                            <a:satMod val="160000"/>
                          </a:srgbClr>
                        </a:gs>
                        <a:gs pos="50000">
                          <a:srgbClr val="A5A5A5">
                            <a:tint val="44500"/>
                            <a:satMod val="160000"/>
                          </a:srgbClr>
                        </a:gs>
                        <a:gs pos="100000">
                          <a:srgbClr val="A5A5A5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XL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843C0C">
                            <a:tint val="66000"/>
                            <a:satMod val="160000"/>
                          </a:srgbClr>
                        </a:gs>
                        <a:gs pos="50000">
                          <a:srgbClr val="843C0C">
                            <a:tint val="44500"/>
                            <a:satMod val="160000"/>
                          </a:srgbClr>
                        </a:gs>
                        <a:gs pos="100000">
                          <a:srgbClr val="843C0C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2XL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0000">
                            <a:tint val="66000"/>
                            <a:satMod val="160000"/>
                          </a:srgbClr>
                        </a:gs>
                        <a:gs pos="50000">
                          <a:srgbClr val="000000">
                            <a:tint val="44500"/>
                            <a:satMod val="160000"/>
                          </a:srgbClr>
                        </a:gs>
                        <a:gs pos="100000">
                          <a:srgbClr val="00000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45177794"/>
                  </a:ext>
                </a:extLst>
              </a:tr>
            </a:tbl>
          </a:graphicData>
        </a:graphic>
      </p:graphicFrame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1CB6FBDC-B705-41BD-B2DC-52CEF14444A6}"/>
              </a:ext>
            </a:extLst>
          </p:cNvPr>
          <p:cNvCxnSpPr>
            <a:cxnSpLocks/>
          </p:cNvCxnSpPr>
          <p:nvPr/>
        </p:nvCxnSpPr>
        <p:spPr>
          <a:xfrm>
            <a:off x="1635209" y="3618865"/>
            <a:ext cx="0" cy="4290060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1">
            <a:extLst>
              <a:ext uri="{FF2B5EF4-FFF2-40B4-BE49-F238E27FC236}">
                <a16:creationId xmlns:a16="http://schemas.microsoft.com/office/drawing/2014/main" id="{330EF84B-A478-42A6-96B5-AB2C1AAE2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28" y="9675195"/>
            <a:ext cx="5505092" cy="76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694" tIns="49347" rIns="98694" bIns="49347" numCol="1" anchor="ctr" anchorCtr="0" compatLnSpc="1">
            <a:prstTxWarp prst="textNoShape">
              <a:avLst/>
            </a:prstTxWarp>
            <a:spAutoFit/>
          </a:bodyPr>
          <a:lstStyle/>
          <a:p>
            <a:pPr defTabSz="9868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6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Edité par ESPUNA International SAS au capital de 100 000€</a:t>
            </a:r>
          </a:p>
          <a:p>
            <a:pPr defTabSz="9868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6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RC Narbonne 851 094 524 APE 3299Z SIRET 851 094 524 00010 TVA intra FR17 851 094 524</a:t>
            </a:r>
          </a:p>
          <a:p>
            <a:pPr defTabSz="9868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6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44 Boulevard Ferdinand Buisson, route de Luc - BP 110 11205 Lézignan Corbières France Cedex, France </a:t>
            </a:r>
            <a:br>
              <a:rPr lang="fr-FR" altLang="fr-FR" sz="86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altLang="fr-FR" sz="86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Tél : +33 (0)4 68 27 05 72 - Fax : +33 (0) 4 68 27 28 38 – </a:t>
            </a:r>
            <a:r>
              <a:rPr lang="fr-FR" altLang="fr-FR" sz="863" dirty="0">
                <a:solidFill>
                  <a:schemeClr val="tx1">
                    <a:lumMod val="50000"/>
                    <a:lumOff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contact@espuna.fr</a:t>
            </a:r>
            <a:r>
              <a:rPr lang="fr-FR" altLang="fr-FR" sz="86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– </a:t>
            </a:r>
            <a:r>
              <a:rPr lang="fr-FR" altLang="fr-FR" sz="863" dirty="0">
                <a:solidFill>
                  <a:schemeClr val="tx1">
                    <a:lumMod val="50000"/>
                    <a:lumOff val="50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www.espuna.fr</a:t>
            </a:r>
            <a:r>
              <a:rPr lang="fr-FR" altLang="fr-FR" sz="86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defTabSz="9868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6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 pas jeter sur la voie publique. Toute reproduction interdite. Crédit photos: Espuna International.</a:t>
            </a:r>
          </a:p>
        </p:txBody>
      </p:sp>
      <p:sp>
        <p:nvSpPr>
          <p:cNvPr id="31" name="Titre 9">
            <a:extLst>
              <a:ext uri="{FF2B5EF4-FFF2-40B4-BE49-F238E27FC236}">
                <a16:creationId xmlns:a16="http://schemas.microsoft.com/office/drawing/2014/main" id="{BC844423-2CD9-42A7-9A78-0D9494DBF3C4}"/>
              </a:ext>
            </a:extLst>
          </p:cNvPr>
          <p:cNvSpPr txBox="1">
            <a:spLocks/>
          </p:cNvSpPr>
          <p:nvPr/>
        </p:nvSpPr>
        <p:spPr>
          <a:xfrm>
            <a:off x="176828" y="1847050"/>
            <a:ext cx="7200900" cy="603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fr-FR" sz="2800" dirty="0"/>
              <a:t>Vérifier la taille de vos gants</a:t>
            </a:r>
          </a:p>
        </p:txBody>
      </p:sp>
      <p:sp>
        <p:nvSpPr>
          <p:cNvPr id="32" name="Flèche : haut 31">
            <a:extLst>
              <a:ext uri="{FF2B5EF4-FFF2-40B4-BE49-F238E27FC236}">
                <a16:creationId xmlns:a16="http://schemas.microsoft.com/office/drawing/2014/main" id="{E3DDDE4F-1795-48D3-A39A-68988FFD637B}"/>
              </a:ext>
            </a:extLst>
          </p:cNvPr>
          <p:cNvSpPr/>
          <p:nvPr/>
        </p:nvSpPr>
        <p:spPr>
          <a:xfrm rot="2228737">
            <a:off x="1300570" y="7952157"/>
            <a:ext cx="404555" cy="432000"/>
          </a:xfrm>
          <a:prstGeom prst="upArrow">
            <a:avLst/>
          </a:prstGeom>
          <a:solidFill>
            <a:srgbClr val="DC77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Titre 9">
            <a:extLst>
              <a:ext uri="{FF2B5EF4-FFF2-40B4-BE49-F238E27FC236}">
                <a16:creationId xmlns:a16="http://schemas.microsoft.com/office/drawing/2014/main" id="{7A2D6A96-6908-4D7F-AB55-CC90C0F35FC0}"/>
              </a:ext>
            </a:extLst>
          </p:cNvPr>
          <p:cNvSpPr txBox="1">
            <a:spLocks/>
          </p:cNvSpPr>
          <p:nvPr/>
        </p:nvSpPr>
        <p:spPr>
          <a:xfrm>
            <a:off x="438438" y="7920770"/>
            <a:ext cx="1914306" cy="1592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fr-FR" sz="1200" dirty="0"/>
              <a:t>Posez votre main en alignant le trait rouge entre le pouce et l’index</a:t>
            </a:r>
          </a:p>
        </p:txBody>
      </p:sp>
      <p:sp>
        <p:nvSpPr>
          <p:cNvPr id="34" name="Flèche : haut 33">
            <a:extLst>
              <a:ext uri="{FF2B5EF4-FFF2-40B4-BE49-F238E27FC236}">
                <a16:creationId xmlns:a16="http://schemas.microsoft.com/office/drawing/2014/main" id="{72D216AB-1F9B-47B0-8C2E-ABDD1B0092D9}"/>
              </a:ext>
            </a:extLst>
          </p:cNvPr>
          <p:cNvSpPr/>
          <p:nvPr/>
        </p:nvSpPr>
        <p:spPr>
          <a:xfrm>
            <a:off x="4811593" y="7983446"/>
            <a:ext cx="404555" cy="432000"/>
          </a:xfrm>
          <a:prstGeom prst="upArrow">
            <a:avLst/>
          </a:prstGeom>
          <a:solidFill>
            <a:srgbClr val="DC77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itre 9">
            <a:extLst>
              <a:ext uri="{FF2B5EF4-FFF2-40B4-BE49-F238E27FC236}">
                <a16:creationId xmlns:a16="http://schemas.microsoft.com/office/drawing/2014/main" id="{02EC7E70-839F-4E7F-AB57-8137963ED380}"/>
              </a:ext>
            </a:extLst>
          </p:cNvPr>
          <p:cNvSpPr txBox="1">
            <a:spLocks/>
          </p:cNvSpPr>
          <p:nvPr/>
        </p:nvSpPr>
        <p:spPr>
          <a:xfrm>
            <a:off x="3742787" y="8415446"/>
            <a:ext cx="2521285" cy="11032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fr-FR" sz="1100" dirty="0"/>
              <a:t>Lisez votre taille à la droite du trait en pointillés.</a:t>
            </a:r>
          </a:p>
          <a:p>
            <a:pPr algn="ctr"/>
            <a:r>
              <a:rPr lang="fr-FR" sz="1100">
                <a:effectLst/>
                <a:ea typeface="Calibri" panose="020F0502020204030204" pitchFamily="34" charset="0"/>
              </a:rPr>
              <a:t>Si </a:t>
            </a:r>
            <a:r>
              <a:rPr lang="fr-FR" sz="1100" dirty="0">
                <a:effectLst/>
                <a:ea typeface="Calibri" panose="020F0502020204030204" pitchFamily="34" charset="0"/>
              </a:rPr>
              <a:t>votre main est entre 2 tailles prendre la taille supérieure.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714814013"/>
      </p:ext>
    </p:extLst>
  </p:cSld>
  <p:clrMapOvr>
    <a:masterClrMapping/>
  </p:clrMapOvr>
</p:sld>
</file>

<file path=ppt/theme/theme1.xml><?xml version="1.0" encoding="utf-8"?>
<a:theme xmlns:a="http://schemas.openxmlformats.org/drawingml/2006/main" name="espuna">
  <a:themeElements>
    <a:clrScheme name="Personnalisé 1">
      <a:dk1>
        <a:srgbClr val="000000"/>
      </a:dk1>
      <a:lt1>
        <a:srgbClr val="FFFFFF"/>
      </a:lt1>
      <a:dk2>
        <a:srgbClr val="DC772F"/>
      </a:dk2>
      <a:lt2>
        <a:srgbClr val="F8E3D5"/>
      </a:lt2>
      <a:accent1>
        <a:srgbClr val="DC772F"/>
      </a:accent1>
      <a:accent2>
        <a:srgbClr val="DCCE2F"/>
      </a:accent2>
      <a:accent3>
        <a:srgbClr val="94DC2F"/>
      </a:accent3>
      <a:accent4>
        <a:srgbClr val="3EDC2F"/>
      </a:accent4>
      <a:accent5>
        <a:srgbClr val="2FDC77"/>
      </a:accent5>
      <a:accent6>
        <a:srgbClr val="2FDCCE"/>
      </a:accent6>
      <a:hlink>
        <a:srgbClr val="000000"/>
      </a:hlink>
      <a:folHlink>
        <a:srgbClr val="772FDC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puna" id="{827914A1-B392-4D1F-A40F-199592BEDAA1}" vid="{AD5A9C29-BFBA-4145-9F96-639AC60D8A0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espuna</Template>
  <TotalTime>382</TotalTime>
  <Words>162</Words>
  <Application>Microsoft Office PowerPoint</Application>
  <PresentationFormat>Personnalisé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espuna</vt:lpstr>
      <vt:lpstr>Imprimer à l’échelle 100%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Froment</dc:creator>
  <cp:lastModifiedBy>Mathieu Froment</cp:lastModifiedBy>
  <cp:revision>10</cp:revision>
  <cp:lastPrinted>2021-11-24T11:55:50Z</cp:lastPrinted>
  <dcterms:created xsi:type="dcterms:W3CDTF">2021-11-23T14:18:09Z</dcterms:created>
  <dcterms:modified xsi:type="dcterms:W3CDTF">2021-11-29T08:16:47Z</dcterms:modified>
</cp:coreProperties>
</file>